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gif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5760" y="2587752"/>
            <a:ext cx="85130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 smtClean="0">
                <a:solidFill>
                  <a:schemeClr val="bg1"/>
                </a:solidFill>
              </a:rPr>
              <a:t>ACUERDO </a:t>
            </a:r>
            <a:r>
              <a:rPr lang="es-MX" sz="4400" b="1" dirty="0">
                <a:solidFill>
                  <a:schemeClr val="bg1"/>
                </a:solidFill>
              </a:rPr>
              <a:t>DE NIVEL DE </a:t>
            </a:r>
            <a:r>
              <a:rPr lang="es-MX" sz="4400" b="1" dirty="0" smtClean="0">
                <a:solidFill>
                  <a:schemeClr val="bg1"/>
                </a:solidFill>
              </a:rPr>
              <a:t>SERVICIO</a:t>
            </a:r>
          </a:p>
          <a:p>
            <a:pPr algn="ctr">
              <a:lnSpc>
                <a:spcPct val="150000"/>
              </a:lnSpc>
            </a:pPr>
            <a:r>
              <a:rPr lang="es-MX" sz="4400" b="1" dirty="0" smtClean="0">
                <a:solidFill>
                  <a:schemeClr val="bg1"/>
                </a:solidFill>
              </a:rPr>
              <a:t>(</a:t>
            </a:r>
            <a:r>
              <a:rPr lang="es-MX" sz="4400" b="1" dirty="0">
                <a:solidFill>
                  <a:schemeClr val="bg1"/>
                </a:solidFill>
              </a:rPr>
              <a:t>SLA) </a:t>
            </a:r>
            <a:r>
              <a:rPr lang="es-MX" sz="4400" b="1" dirty="0" smtClean="0">
                <a:solidFill>
                  <a:schemeClr val="bg1"/>
                </a:solidFill>
              </a:rPr>
              <a:t> </a:t>
            </a:r>
            <a:endParaRPr lang="es-MX" sz="4400" b="1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77776" y="1344168"/>
            <a:ext cx="3489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smtClean="0">
                <a:solidFill>
                  <a:schemeClr val="bg1"/>
                </a:solidFill>
              </a:rPr>
              <a:t>Microsoft AZURE</a:t>
            </a:r>
            <a:endParaRPr lang="es-MX" sz="3600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88" y="1877645"/>
            <a:ext cx="2437132" cy="27055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52" y="-88271"/>
            <a:ext cx="1689056" cy="950094"/>
          </a:xfrm>
          <a:prstGeom prst="rect">
            <a:avLst/>
          </a:prstGeom>
        </p:spPr>
      </p:pic>
      <p:pic>
        <p:nvPicPr>
          <p:cNvPr id="10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28381" y="1430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0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5759" y="2112264"/>
            <a:ext cx="8513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200" b="1" dirty="0">
                <a:solidFill>
                  <a:schemeClr val="bg1"/>
                </a:solidFill>
              </a:rPr>
              <a:t>Un </a:t>
            </a:r>
            <a:r>
              <a:rPr lang="es-MX" sz="3200" b="1" dirty="0" smtClean="0">
                <a:solidFill>
                  <a:schemeClr val="bg1"/>
                </a:solidFill>
              </a:rPr>
              <a:t>acuerdo </a:t>
            </a:r>
            <a:r>
              <a:rPr lang="es-MX" sz="3200" b="1" dirty="0">
                <a:solidFill>
                  <a:schemeClr val="bg1"/>
                </a:solidFill>
              </a:rPr>
              <a:t>de nivel de servicio no es otra cosa que un contrato entre </a:t>
            </a:r>
            <a:r>
              <a:rPr lang="es-MX" sz="3200" b="1" dirty="0" err="1" smtClean="0">
                <a:solidFill>
                  <a:schemeClr val="bg1"/>
                </a:solidFill>
              </a:rPr>
              <a:t>Azure</a:t>
            </a:r>
            <a:r>
              <a:rPr lang="es-MX" sz="3200" b="1" dirty="0" smtClean="0">
                <a:solidFill>
                  <a:schemeClr val="bg1"/>
                </a:solidFill>
              </a:rPr>
              <a:t> y </a:t>
            </a:r>
            <a:r>
              <a:rPr lang="es-MX" sz="3200" b="1" dirty="0">
                <a:solidFill>
                  <a:schemeClr val="bg1"/>
                </a:solidFill>
              </a:rPr>
              <a:t>sus clientes </a:t>
            </a:r>
            <a:r>
              <a:rPr lang="es-MX" sz="3200" b="1" dirty="0" smtClean="0">
                <a:solidFill>
                  <a:schemeClr val="bg1"/>
                </a:solidFill>
              </a:rPr>
              <a:t>tanto internos </a:t>
            </a:r>
            <a:r>
              <a:rPr lang="es-MX" sz="3200" b="1" dirty="0">
                <a:solidFill>
                  <a:schemeClr val="bg1"/>
                </a:solidFill>
              </a:rPr>
              <a:t>o externos que documenta con detalle los servicios </a:t>
            </a:r>
            <a:r>
              <a:rPr lang="es-MX" sz="3200" b="1" dirty="0" smtClean="0">
                <a:solidFill>
                  <a:schemeClr val="bg1"/>
                </a:solidFill>
              </a:rPr>
              <a:t>que </a:t>
            </a:r>
            <a:r>
              <a:rPr lang="es-MX" sz="3200" b="1" dirty="0" err="1">
                <a:solidFill>
                  <a:schemeClr val="bg1"/>
                </a:solidFill>
              </a:rPr>
              <a:t>Azure</a:t>
            </a:r>
            <a:r>
              <a:rPr lang="es-MX" sz="3200" b="1" dirty="0">
                <a:solidFill>
                  <a:schemeClr val="bg1"/>
                </a:solidFill>
              </a:rPr>
              <a:t> </a:t>
            </a:r>
            <a:r>
              <a:rPr lang="es-MX" sz="3200" b="1" dirty="0" smtClean="0">
                <a:solidFill>
                  <a:schemeClr val="bg1"/>
                </a:solidFill>
              </a:rPr>
              <a:t>proporcionará y </a:t>
            </a:r>
            <a:r>
              <a:rPr lang="es-MX" sz="3200" b="1" dirty="0">
                <a:solidFill>
                  <a:schemeClr val="bg1"/>
                </a:solidFill>
              </a:rPr>
              <a:t>define los estándares de servicio que </a:t>
            </a:r>
            <a:r>
              <a:rPr lang="es-MX" sz="3200" b="1" dirty="0" smtClean="0">
                <a:solidFill>
                  <a:schemeClr val="bg1"/>
                </a:solidFill>
              </a:rPr>
              <a:t>está </a:t>
            </a:r>
            <a:r>
              <a:rPr lang="es-MX" sz="3200" b="1" dirty="0">
                <a:solidFill>
                  <a:schemeClr val="bg1"/>
                </a:solidFill>
              </a:rPr>
              <a:t>obligado a cumplir.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091537" y="1169759"/>
            <a:ext cx="1274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 smtClean="0">
                <a:solidFill>
                  <a:schemeClr val="bg1"/>
                </a:solidFill>
              </a:rPr>
              <a:t>SLA</a:t>
            </a:r>
            <a:endParaRPr lang="es-MX" sz="4000" b="1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88" y="1877645"/>
            <a:ext cx="2437132" cy="27055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52" y="-88271"/>
            <a:ext cx="1689056" cy="950094"/>
          </a:xfrm>
          <a:prstGeom prst="rect">
            <a:avLst/>
          </a:prstGeom>
        </p:spPr>
      </p:pic>
      <p:pic>
        <p:nvPicPr>
          <p:cNvPr id="2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88501" y="1430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2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20287" y="1877645"/>
            <a:ext cx="35464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 smtClean="0">
                <a:solidFill>
                  <a:schemeClr val="bg1"/>
                </a:solidFill>
              </a:rPr>
              <a:t>Existen variaciones en los SLA dependiendo si es un producto o un servicio, ya que en ambos su uso es diferente.</a:t>
            </a:r>
          </a:p>
          <a:p>
            <a:pPr algn="just"/>
            <a:endParaRPr lang="es-MX" sz="2000" b="1" dirty="0" smtClean="0">
              <a:solidFill>
                <a:schemeClr val="bg1"/>
              </a:solidFill>
            </a:endParaRPr>
          </a:p>
          <a:p>
            <a:pPr algn="just"/>
            <a:r>
              <a:rPr lang="es-MX" sz="2000" b="1" dirty="0" smtClean="0">
                <a:solidFill>
                  <a:schemeClr val="bg1"/>
                </a:solidFill>
              </a:rPr>
              <a:t>Por lo tanto las condiciones de uso y  cobro se ajustan dependiendo de estas diferencias.</a:t>
            </a:r>
          </a:p>
          <a:p>
            <a:pPr algn="just"/>
            <a:endParaRPr lang="es-MX" sz="2000" b="1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88" y="1877645"/>
            <a:ext cx="2437132" cy="270552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22376" y="6245352"/>
            <a:ext cx="10867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En esta pagina están especificados todos los SLA https</a:t>
            </a:r>
            <a:r>
              <a:rPr lang="es-MX" dirty="0"/>
              <a:t>://azure.microsoft.com/es-mx/support/legal/sla/summary/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1" y="1579962"/>
            <a:ext cx="5132356" cy="42569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52" y="-88271"/>
            <a:ext cx="1689056" cy="950094"/>
          </a:xfrm>
          <a:prstGeom prst="rect">
            <a:avLst/>
          </a:prstGeom>
        </p:spPr>
      </p:pic>
      <p:pic>
        <p:nvPicPr>
          <p:cNvPr id="10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56657" y="1430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20288" y="1877645"/>
            <a:ext cx="4207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 smtClean="0">
                <a:solidFill>
                  <a:schemeClr val="bg1"/>
                </a:solidFill>
              </a:rPr>
              <a:t>Las características principales de los SLA son:</a:t>
            </a:r>
          </a:p>
          <a:p>
            <a:pPr algn="just"/>
            <a:endParaRPr lang="es-MX" sz="2400" b="1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MX" sz="2400" b="1" dirty="0" smtClean="0">
                <a:solidFill>
                  <a:schemeClr val="bg1"/>
                </a:solidFill>
              </a:rPr>
              <a:t>Objetivos de rendimiento</a:t>
            </a:r>
          </a:p>
          <a:p>
            <a:pPr marL="457200" indent="-457200" algn="just">
              <a:buFont typeface="+mj-lt"/>
              <a:buAutoNum type="arabicPeriod"/>
            </a:pPr>
            <a:endParaRPr lang="es-MX" sz="2400" b="1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MX" sz="2400" b="1" dirty="0" smtClean="0">
                <a:solidFill>
                  <a:schemeClr val="bg1"/>
                </a:solidFill>
              </a:rPr>
              <a:t>Garantía de tiempo de actividad</a:t>
            </a:r>
          </a:p>
          <a:p>
            <a:pPr marL="457200" indent="-457200" algn="just">
              <a:buFont typeface="+mj-lt"/>
              <a:buAutoNum type="arabicPeriod"/>
            </a:pPr>
            <a:endParaRPr lang="es-MX" sz="2400" b="1" dirty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MX" sz="2400" b="1" dirty="0" smtClean="0">
                <a:solidFill>
                  <a:schemeClr val="bg1"/>
                </a:solidFill>
              </a:rPr>
              <a:t>Créditos de servicio</a:t>
            </a:r>
            <a:endParaRPr lang="es-MX" sz="2400" b="1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88" y="1877645"/>
            <a:ext cx="2437132" cy="270552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22376" y="6245352"/>
            <a:ext cx="10867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En esta pagina están especificados todos los SLA: https</a:t>
            </a:r>
            <a:r>
              <a:rPr lang="es-MX" dirty="0"/>
              <a:t>://azure.microsoft.com/es-mx/support/legal/sla/summary/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81" y="1671028"/>
            <a:ext cx="4522842" cy="35525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52" y="-88271"/>
            <a:ext cx="1689056" cy="950094"/>
          </a:xfrm>
          <a:prstGeom prst="rect">
            <a:avLst/>
          </a:prstGeom>
        </p:spPr>
      </p:pic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67341" y="1430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1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73628" y="1243267"/>
            <a:ext cx="43678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 smtClean="0">
                <a:solidFill>
                  <a:schemeClr val="bg1"/>
                </a:solidFill>
              </a:rPr>
              <a:t>Dentro de estas características</a:t>
            </a:r>
          </a:p>
          <a:p>
            <a:pPr algn="just"/>
            <a:endParaRPr lang="es-MX" sz="2400" b="1" dirty="0">
              <a:solidFill>
                <a:schemeClr val="bg1"/>
              </a:solidFill>
            </a:endParaRPr>
          </a:p>
          <a:p>
            <a:pPr algn="just"/>
            <a:r>
              <a:rPr lang="es-MX" sz="2400" b="1" dirty="0" smtClean="0">
                <a:solidFill>
                  <a:schemeClr val="bg1"/>
                </a:solidFill>
              </a:rPr>
              <a:t>Podemos indicar que estos son los dos puntos más importantes</a:t>
            </a:r>
            <a:endParaRPr lang="es-MX" sz="2400" b="1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88" y="1877645"/>
            <a:ext cx="2437132" cy="27055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1" y="1365909"/>
            <a:ext cx="4522842" cy="346216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47018" y="3005645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 smtClean="0">
                <a:solidFill>
                  <a:schemeClr val="bg1"/>
                </a:solidFill>
              </a:rPr>
              <a:t>Disponibilidad: es el tiempo el cual estará disponible el servicio.</a:t>
            </a:r>
            <a:endParaRPr lang="es-MX" sz="2000" b="1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47018" y="4065698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 smtClean="0">
                <a:solidFill>
                  <a:schemeClr val="bg1"/>
                </a:solidFill>
              </a:rPr>
              <a:t>Resiliencia: es la capacidad de recuperarse de los errores y regresar el servicio a la normalidad en poco tiempo.</a:t>
            </a:r>
            <a:endParaRPr lang="es-MX" sz="2000" b="1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297421" y="4950718"/>
            <a:ext cx="4766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b="1" dirty="0" smtClean="0">
                <a:solidFill>
                  <a:schemeClr val="bg1"/>
                </a:solidFill>
              </a:rPr>
              <a:t>Parte de la garantía de estos puntos es el de mantener el servicio con un mínimo de fallas al año ya que estos no se pueden prevenir por completo.</a:t>
            </a:r>
            <a:endParaRPr lang="es-MX" sz="1600" b="1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52" y="-88271"/>
            <a:ext cx="1689056" cy="950094"/>
          </a:xfrm>
          <a:prstGeom prst="rect">
            <a:avLst/>
          </a:prstGeom>
        </p:spPr>
      </p:pic>
      <p:pic>
        <p:nvPicPr>
          <p:cNvPr id="3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77000" y="1430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38220" y="1092815"/>
            <a:ext cx="84491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>
                <a:solidFill>
                  <a:schemeClr val="bg1"/>
                </a:solidFill>
              </a:rPr>
              <a:t>En estos acuerdos existe una sección que detalla las exclusiones</a:t>
            </a:r>
            <a:r>
              <a:rPr lang="es-MX" sz="2400" b="1" dirty="0" smtClean="0">
                <a:solidFill>
                  <a:schemeClr val="bg1"/>
                </a:solidFill>
              </a:rPr>
              <a:t>, donde </a:t>
            </a:r>
            <a:r>
              <a:rPr lang="es-MX" sz="2400" b="1" dirty="0">
                <a:solidFill>
                  <a:schemeClr val="bg1"/>
                </a:solidFill>
              </a:rPr>
              <a:t>explica las situaciones en las que las garantías de un SLA </a:t>
            </a:r>
            <a:r>
              <a:rPr lang="es-MX" sz="2400" b="1" dirty="0" smtClean="0">
                <a:solidFill>
                  <a:schemeClr val="bg1"/>
                </a:solidFill>
              </a:rPr>
              <a:t>y las </a:t>
            </a:r>
            <a:r>
              <a:rPr lang="es-MX" sz="2400" b="1" dirty="0">
                <a:solidFill>
                  <a:schemeClr val="bg1"/>
                </a:solidFill>
              </a:rPr>
              <a:t>sanciones por no cumplirlas no se aplican.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88" y="1877645"/>
            <a:ext cx="2437132" cy="270552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48056" y="2750006"/>
            <a:ext cx="8046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>
                <a:solidFill>
                  <a:schemeClr val="bg1"/>
                </a:solidFill>
              </a:rPr>
              <a:t>Algunas de esta exclusiones pueden ser desastres naturales o </a:t>
            </a:r>
            <a:r>
              <a:rPr lang="es-MX" sz="2000" b="1" dirty="0" smtClean="0">
                <a:solidFill>
                  <a:schemeClr val="bg1"/>
                </a:solidFill>
              </a:rPr>
              <a:t>actos terroristas</a:t>
            </a:r>
            <a:r>
              <a:rPr lang="es-MX" sz="20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86" y="4887282"/>
            <a:ext cx="2321976" cy="10857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45" y="3856683"/>
            <a:ext cx="2737841" cy="15734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57" y="3457892"/>
            <a:ext cx="2666034" cy="12858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9" y="3793717"/>
            <a:ext cx="1998795" cy="169940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52" y="-88271"/>
            <a:ext cx="1689056" cy="950094"/>
          </a:xfrm>
          <a:prstGeom prst="rect">
            <a:avLst/>
          </a:prstGeom>
        </p:spPr>
      </p:pic>
      <p:pic>
        <p:nvPicPr>
          <p:cNvPr id="13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51094" y="1430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5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100</TotalTime>
  <Words>259</Words>
  <Application>Microsoft Office PowerPoint</Application>
  <PresentationFormat>Panorámica</PresentationFormat>
  <Paragraphs>25</Paragraphs>
  <Slides>6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Corbel</vt:lpstr>
      <vt:lpstr>Wingdings 2</vt:lpstr>
      <vt:lpstr>Marco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luisa garcia</dc:creator>
  <cp:lastModifiedBy>ana luisa garcia</cp:lastModifiedBy>
  <cp:revision>10</cp:revision>
  <dcterms:created xsi:type="dcterms:W3CDTF">2021-07-09T19:24:25Z</dcterms:created>
  <dcterms:modified xsi:type="dcterms:W3CDTF">2021-07-09T21:04:53Z</dcterms:modified>
</cp:coreProperties>
</file>